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heme/theme4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72" r:id="rId2"/>
    <p:sldMasterId id="2147483684" r:id="rId3"/>
  </p:sldMasterIdLst>
  <p:notesMasterIdLst>
    <p:notesMasterId r:id="rId20"/>
  </p:notesMasterIdLst>
  <p:sldIdLst>
    <p:sldId id="282" r:id="rId4"/>
    <p:sldId id="331" r:id="rId5"/>
    <p:sldId id="284" r:id="rId6"/>
    <p:sldId id="319" r:id="rId7"/>
    <p:sldId id="285" r:id="rId8"/>
    <p:sldId id="320" r:id="rId9"/>
    <p:sldId id="330" r:id="rId10"/>
    <p:sldId id="288" r:id="rId11"/>
    <p:sldId id="321" r:id="rId12"/>
    <p:sldId id="328" r:id="rId13"/>
    <p:sldId id="323" r:id="rId14"/>
    <p:sldId id="324" r:id="rId15"/>
    <p:sldId id="293" r:id="rId16"/>
    <p:sldId id="326" r:id="rId17"/>
    <p:sldId id="327" r:id="rId18"/>
    <p:sldId id="277" r:id="rId19"/>
  </p:sldIdLst>
  <p:sldSz cx="12192000" cy="6858000"/>
  <p:notesSz cx="6858000" cy="9144000"/>
  <p:custDataLst>
    <p:tags r:id="rId21"/>
  </p:custDataLst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ags" Target="tags/tag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4BFA2-EE98-4221-B471-C9E2C464822B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47CA8-D3B3-4863-9864-1220AFF18C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1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47CA8-D3B3-4863-9864-1220AFF18CA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910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01AB9-CE41-45E9-803F-22B39E09CA9C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88594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454BD-597A-4645-8AFA-7F73FACBB19F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2503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B98E-DE1B-4F48-80E4-3E0830D34F5F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029319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D13D6-E657-4C51-B2CD-CE60995A2C7B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063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2990-ADB6-40EA-B83F-31487CDA35B3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085"/>
            <a:ext cx="1521412" cy="14151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3006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8135-1F8C-4BBC-ABED-F855D4D5FED3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947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5C57-F4B0-4244-AC13-47C10AACF9CC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074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620FE-C081-42B9-B88D-6F49B7121125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7007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5433E-207E-406E-974B-C0220EE94900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950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58F7-73BB-4C24-ADBD-4860CD97FD7F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1708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6E8D-3B6B-49C1-9CDB-7C8B49EFA3E3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13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9B281-892C-468A-B695-6A6864749842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085"/>
            <a:ext cx="1521412" cy="14151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830996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0020-7CB7-43F9-B0D5-8B3EF6F32AAF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535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0DF2-CF6C-4BB1-898C-E816F60DC17E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818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D449A-FFBD-47DF-A242-CB35242D9E70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6676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51DB-6FE5-4AA7-9CF3-A6EAE72F41F9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391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0DD37-61A4-4F94-BEDD-60C225E3431E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085"/>
            <a:ext cx="1521412" cy="14151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884114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37BA-AB53-4AA6-8935-7A77BCF34DFE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0335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284A-724A-4198-B249-E76CB0FDC851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5743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74FF4-DF9C-4D4B-ABD9-F6A1D5EDAC00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0850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41697-7C11-410B-A8F7-13B60B49ABC0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741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A55FF-E945-4C0E-A806-A323A1237C41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04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D059D-C765-441D-B1A1-6EBB58254D1A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379251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EF907-DF81-4369-B409-9621CEECE672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082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99013-49C6-45EE-8B1F-406CF12F93D6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566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90ED1-C122-4D4F-BDD4-556F0C5547A3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104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F5365-7A11-419D-B8DA-0711E29F3532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71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CCE3-BDFB-4F30-8083-7CA85C3DCDF9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4587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BB32C-0126-4656-852F-51F825A28CD1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98270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2EEBE-3FF1-4A4F-ADDF-A4927F2EDB45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44735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88E09-9B50-48FD-870A-656FF7EECC4C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2631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2EDB-A8B3-4C0D-B7E7-B04450CE4456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38529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2ED0F-C5D2-4029-945C-6DF520062EDA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1727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B4A3E-5B6F-4191-82DA-48AD70301C14}" type="datetime8">
              <a:rPr lang="fa-IR" smtClean="0"/>
              <a:pPr/>
              <a:t>18 مه 26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1508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456DF-58C7-49E7-85BA-371805E64454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845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6E9FE-372A-475A-8561-75D30886CAEB}" type="datetime8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18 مه 26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353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69733" y="1046697"/>
            <a:ext cx="9756089" cy="925158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25000" lnSpcReduction="200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a-IR" sz="9600" b="1" dirty="0">
                <a:cs typeface="B Nazanin" panose="00000400000000000000" pitchFamily="2" charset="-78"/>
              </a:rPr>
              <a:t>قالب پاورپوینت جهت ارائه بسته سیاستی</a:t>
            </a:r>
            <a:endParaRPr lang="en-US" sz="9600" b="1" dirty="0">
              <a:cs typeface="B Nazanin" panose="00000400000000000000" pitchFamily="2" charset="-78"/>
            </a:endParaRPr>
          </a:p>
          <a:p>
            <a:pPr algn="ctr"/>
            <a:endParaRPr lang="fa-IR" sz="7200" b="1" dirty="0">
              <a:cs typeface="B Nazanin" panose="00000400000000000000" pitchFamily="2" charset="-78"/>
            </a:endParaRPr>
          </a:p>
          <a:p>
            <a:pPr algn="ctr"/>
            <a:r>
              <a:rPr lang="fa-IR" sz="7200" b="1" dirty="0">
                <a:solidFill>
                  <a:srgbClr val="FF0000"/>
                </a:solidFill>
                <a:cs typeface="B Nazanin" panose="00000400000000000000" pitchFamily="2" charset="-78"/>
              </a:rPr>
              <a:t>لطفا در تهیه محتوای اسلایدها از فونت سایز 24</a:t>
            </a:r>
            <a:r>
              <a:rPr lang="en-US" sz="7200" b="1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7200" b="1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en-US" sz="7200" b="1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sz="7200" b="1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</a:p>
          <a:p>
            <a:pPr algn="ctr"/>
            <a:endParaRPr lang="fa-IR" sz="7200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ctr"/>
            <a:r>
              <a:rPr lang="fa-IR" sz="7200" b="1" dirty="0">
                <a:solidFill>
                  <a:srgbClr val="FF0000"/>
                </a:solidFill>
                <a:cs typeface="B Nazanin" panose="00000400000000000000" pitchFamily="2" charset="-78"/>
              </a:rPr>
              <a:t>وقت دفاع 30 دقیقه </a:t>
            </a:r>
            <a:endParaRPr lang="en-US" sz="7200" b="1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algn="ctr"/>
            <a:endParaRPr lang="fa-IR" sz="3200" b="1" dirty="0">
              <a:cs typeface="B Nazanin" panose="00000400000000000000" pitchFamily="2" charset="-7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647179" y="0"/>
            <a:ext cx="4377469" cy="854756"/>
          </a:xfrm>
          <a:prstGeom prst="rect">
            <a:avLst/>
          </a:prstGeom>
        </p:spPr>
        <p:txBody>
          <a:bodyPr vert="horz" lIns="91440" tIns="45720" rIns="91440" bIns="45720" rtlCol="1" anchor="b">
            <a:norm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a-IR" sz="2400" b="1" dirty="0">
                <a:cs typeface="B Nazanin" panose="00000400000000000000" pitchFamily="2" charset="-78"/>
              </a:rPr>
              <a:t>به نام خدا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06173" y="2023600"/>
            <a:ext cx="103945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>
                <a:cs typeface="B Nazanin" pitchFamily="2" charset="-78"/>
              </a:rPr>
              <a:t>عنوان:</a:t>
            </a:r>
          </a:p>
          <a:p>
            <a:endParaRPr lang="fa-IR" b="1" dirty="0">
              <a:cs typeface="B Nazanin" pitchFamily="2" charset="-78"/>
            </a:endParaRPr>
          </a:p>
          <a:p>
            <a:r>
              <a:rPr lang="fa-IR" b="1" dirty="0">
                <a:cs typeface="B Nazanin" pitchFamily="2" charset="-78"/>
              </a:rPr>
              <a:t>دانشجو(یان):</a:t>
            </a:r>
          </a:p>
          <a:p>
            <a:endParaRPr lang="fa-IR" b="1" dirty="0">
              <a:cs typeface="B Nazanin" pitchFamily="2" charset="-78"/>
            </a:endParaRPr>
          </a:p>
          <a:p>
            <a:r>
              <a:rPr lang="fa-IR" b="1" dirty="0">
                <a:cs typeface="B Nazanin" pitchFamily="2" charset="-78"/>
              </a:rPr>
              <a:t>دوره ...... ام پی اچ مجازی سیاستگذاری سلامت:</a:t>
            </a:r>
          </a:p>
          <a:p>
            <a:endParaRPr lang="fa-IR" b="1" dirty="0">
              <a:cs typeface="B Nazanin" pitchFamily="2" charset="-78"/>
            </a:endParaRPr>
          </a:p>
          <a:p>
            <a:pPr lvl="0"/>
            <a:r>
              <a:rPr lang="fa-IR" b="1" dirty="0">
                <a:solidFill>
                  <a:prstClr val="black"/>
                </a:solidFill>
                <a:cs typeface="B Nazanin" pitchFamily="2" charset="-78"/>
              </a:rPr>
              <a:t>نام استاد(ان) راهنما</a:t>
            </a:r>
            <a:r>
              <a:rPr lang="fa-IR" b="1" dirty="0">
                <a:cs typeface="B Nazanin" pitchFamily="2" charset="-78"/>
              </a:rPr>
              <a:t>:</a:t>
            </a:r>
          </a:p>
          <a:p>
            <a:endParaRPr lang="fa-IR" b="1" dirty="0">
              <a:cs typeface="B Nazanin" pitchFamily="2" charset="-78"/>
            </a:endParaRPr>
          </a:p>
          <a:p>
            <a:r>
              <a:rPr lang="fa-IR" b="1" dirty="0">
                <a:cs typeface="B Nazanin" pitchFamily="2" charset="-78"/>
              </a:rPr>
              <a:t>نام استاد مشاور: </a:t>
            </a:r>
          </a:p>
          <a:p>
            <a:endParaRPr lang="fa-IR" b="1" dirty="0">
              <a:cs typeface="B Nazanin" pitchFamily="2" charset="-78"/>
            </a:endParaRPr>
          </a:p>
          <a:p>
            <a:r>
              <a:rPr lang="fa-IR" b="1" dirty="0">
                <a:cs typeface="B Nazanin" pitchFamily="2" charset="-78"/>
              </a:rPr>
              <a:t>نام داوران:</a:t>
            </a:r>
          </a:p>
          <a:p>
            <a:endParaRPr lang="fa-IR" b="1" dirty="0">
              <a:cs typeface="B Nazanin" pitchFamily="2" charset="-78"/>
            </a:endParaRPr>
          </a:p>
          <a:p>
            <a:r>
              <a:rPr lang="fa-IR" b="1" dirty="0">
                <a:cs typeface="B Nazanin" pitchFamily="2" charset="-78"/>
              </a:rPr>
              <a:t>تاریخ جلسه:</a:t>
            </a:r>
          </a:p>
          <a:p>
            <a:endParaRPr lang="fa-IR" b="1" dirty="0">
              <a:cs typeface="B Nazanin" pitchFamily="2" charset="-78"/>
            </a:endParaRPr>
          </a:p>
          <a:p>
            <a:r>
              <a:rPr lang="fa-IR" b="1" dirty="0">
                <a:cs typeface="B Nazanin" pitchFamily="2" charset="-78"/>
              </a:rPr>
              <a:t>نحوه برگزاری جلسه (حضوری یا مجازی):</a:t>
            </a:r>
            <a:endParaRPr lang="en-US" b="1" dirty="0">
              <a:cs typeface="B Nazanin" pitchFamily="2" charset="-78"/>
            </a:endParaRPr>
          </a:p>
          <a:p>
            <a:endParaRPr lang="en-US" b="1" dirty="0">
              <a:cs typeface="B Nazanin" pitchFamily="2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1</a:t>
            </a:fld>
            <a:endParaRPr lang="fa-I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460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0738" y="415495"/>
            <a:ext cx="7546542" cy="638978"/>
          </a:xfrm>
        </p:spPr>
        <p:txBody>
          <a:bodyPr>
            <a:norm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ar-SA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بحث و ارائه راهکارهای سیاستی</a:t>
            </a:r>
            <a:r>
              <a:rPr lang="fa-IR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 به همراه شواهد ملی و بین المللی: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44" y="1341912"/>
            <a:ext cx="10103469" cy="4835051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2454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3195" y="547298"/>
            <a:ext cx="9212818" cy="638978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برنامه </a:t>
            </a:r>
            <a:r>
              <a:rPr lang="fa-IR" sz="24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کلی در سطح ماکرو یا مزو و یا میکرو و یا جمع آن ها بسته به حیطه </a:t>
            </a:r>
            <a:r>
              <a:rPr lang="fa-I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عملیاتی:</a:t>
            </a:r>
            <a:endParaRPr lang="fa-IR" sz="28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44" y="1341912"/>
            <a:ext cx="10103469" cy="4835051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2512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007" y="523547"/>
            <a:ext cx="6798397" cy="638978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نتیجه </a:t>
            </a:r>
            <a:r>
              <a:rPr lang="fa-IR" sz="2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گیری و </a:t>
            </a:r>
            <a:r>
              <a:rPr lang="fa-IR" sz="24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پیشنهادها:</a:t>
            </a:r>
            <a:endParaRPr lang="fa-IR" sz="28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44" y="1341912"/>
            <a:ext cx="10103469" cy="4835051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7447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0737" y="619468"/>
            <a:ext cx="7256813" cy="756809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تعارض منافع:</a:t>
            </a:r>
            <a:endParaRPr lang="en-US" sz="28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6919" y="1496289"/>
            <a:ext cx="9944846" cy="47400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632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772" y="678843"/>
            <a:ext cx="6057404" cy="697434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تقدیر </a:t>
            </a:r>
            <a:r>
              <a:rPr lang="fa-IR" sz="2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و </a:t>
            </a:r>
            <a:r>
              <a:rPr lang="fa-IR" sz="24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تشکر:</a:t>
            </a:r>
            <a:endParaRPr lang="en-US" sz="28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6919" y="1496289"/>
            <a:ext cx="9944846" cy="47400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24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4509" y="595717"/>
            <a:ext cx="6549491" cy="780560"/>
          </a:xfrm>
        </p:spPr>
        <p:txBody>
          <a:bodyPr>
            <a:normAutofit/>
          </a:bodyPr>
          <a:lstStyle/>
          <a:p>
            <a:r>
              <a:rPr lang="fa-IR" sz="2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منابع و </a:t>
            </a:r>
            <a:r>
              <a:rPr lang="fa-IR" sz="2400" b="1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مآخذ:</a:t>
            </a:r>
            <a:endParaRPr lang="en-US" sz="2400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6919" y="1496289"/>
            <a:ext cx="9944846" cy="47400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339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3443" y="2468176"/>
            <a:ext cx="3585519" cy="168369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a-IR" sz="9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cs typeface="B Nazanin" panose="00000400000000000000" pitchFamily="2" charset="-78"/>
              </a:rPr>
              <a:t>پایان</a:t>
            </a:r>
            <a:endParaRPr lang="en-US" sz="80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cs typeface="B Nazanin" panose="00000400000000000000" pitchFamily="2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16</a:t>
            </a:fld>
            <a:endParaRPr lang="fa-I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591294" y="250521"/>
            <a:ext cx="9962419" cy="975785"/>
          </a:xfrm>
          <a:prstGeom prst="rect">
            <a:avLst/>
          </a:prstGeom>
          <a:ln>
            <a:solidFill>
              <a:sysClr val="windowText" lastClr="0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itchFamily="2" charset="-78"/>
              </a:rPr>
              <a:t>آیا برای نوشتن فایل ورد این بسته سیاستی و یا تهیه پاورپوینت ارائه آن از هوش مصنوعی استفاده نموده اید؟ </a:t>
            </a:r>
            <a:br>
              <a:rPr kumimoji="0" lang="fa-IR" sz="16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itchFamily="2" charset="-78"/>
              </a:rPr>
            </a:br>
            <a:r>
              <a:rPr kumimoji="0" lang="fa-IR" sz="16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itchFamily="2" charset="-78"/>
              </a:rPr>
              <a:t>بلی</a:t>
            </a: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itchFamily="2" charset="-78"/>
              </a:rPr>
              <a:t>□</a:t>
            </a:r>
            <a:r>
              <a:rPr kumimoji="0" lang="fa-IR" sz="16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itchFamily="2" charset="-78"/>
              </a:rPr>
              <a:t> در صورت پاسخ بلی ، جدول زیر را تکمیل نمایید.            خیر</a:t>
            </a: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B Nazanin" pitchFamily="2" charset="-78"/>
              </a:rPr>
              <a:t> □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j-ea"/>
              <a:cs typeface="B Nazanin" panose="00000400000000000000" pitchFamily="2" charset="-7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472540" y="1312433"/>
            <a:ext cx="10102688" cy="5199578"/>
          </a:xfrm>
          <a:prstGeom prst="rect">
            <a:avLst/>
          </a:prstGeom>
          <a:ln>
            <a:solidFill>
              <a:sysClr val="windowText" lastClr="0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1400" b="1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B Nazanin" pitchFamily="2" charset="-78"/>
              </a:rPr>
              <a:t>1- از چه ابزار (هایی) هوش مصنوعی استفاده شده است؟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a-IR" sz="1400" b="1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B Nazanin" pitchFamily="2" charset="-78"/>
              </a:rPr>
              <a:t>2- ستون اول و دوم جدول زیر را کامل کنید. ( </a:t>
            </a:r>
            <a:r>
              <a:rPr kumimoji="0" lang="fa-IR" sz="1400" b="1" i="0" u="sng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B Nazanin" pitchFamily="2" charset="-78"/>
              </a:rPr>
              <a:t>مشخص کنید، در هر قسمت، تقریباً چند درصد از هوش مصنوعی استفاده شده است؟</a:t>
            </a:r>
            <a:r>
              <a:rPr kumimoji="0" lang="fa-IR" sz="1400" b="1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B Nazanin" pitchFamily="2" charset="-78"/>
              </a:rPr>
              <a:t>)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a-IR" sz="1600" b="1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B Nazanin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a-IR" sz="1600" b="1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B Nazanin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B Nazanin" pitchFamily="2" charset="-78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xmlns="" id="{6C6A05A5-41B0-4E00-8F93-40A21AB49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40602"/>
              </p:ext>
            </p:extLst>
          </p:nvPr>
        </p:nvGraphicFramePr>
        <p:xfrm>
          <a:off x="1569309" y="1869820"/>
          <a:ext cx="9885406" cy="4489894"/>
        </p:xfrm>
        <a:graphic>
          <a:graphicData uri="http://schemas.openxmlformats.org/drawingml/2006/table">
            <a:tbl>
              <a:tblPr firstRow="1" firstCol="1" bandRow="1">
                <a:solidFill>
                  <a:srgbClr val="8064A2">
                    <a:lumMod val="20000"/>
                    <a:lumOff val="80000"/>
                  </a:srgbClr>
                </a:solidFill>
              </a:tblPr>
              <a:tblGrid>
                <a:gridCol w="11409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409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44997">
                  <a:extLst>
                    <a:ext uri="{9D8B030D-6E8A-4147-A177-3AD203B41FA5}">
                      <a16:colId xmlns:a16="http://schemas.microsoft.com/office/drawing/2014/main" xmlns="" val="370221823"/>
                    </a:ext>
                  </a:extLst>
                </a:gridCol>
                <a:gridCol w="124499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49020">
                  <a:extLst>
                    <a:ext uri="{9D8B030D-6E8A-4147-A177-3AD203B41FA5}">
                      <a16:colId xmlns:a16="http://schemas.microsoft.com/office/drawing/2014/main" xmlns="" val="3182469805"/>
                    </a:ext>
                  </a:extLst>
                </a:gridCol>
                <a:gridCol w="1389413">
                  <a:extLst>
                    <a:ext uri="{9D8B030D-6E8A-4147-A177-3AD203B41FA5}">
                      <a16:colId xmlns:a16="http://schemas.microsoft.com/office/drawing/2014/main" xmlns="" val="1665076968"/>
                    </a:ext>
                  </a:extLst>
                </a:gridCol>
                <a:gridCol w="1888177">
                  <a:extLst>
                    <a:ext uri="{9D8B030D-6E8A-4147-A177-3AD203B41FA5}">
                      <a16:colId xmlns:a16="http://schemas.microsoft.com/office/drawing/2014/main" xmlns="" val="3808188041"/>
                    </a:ext>
                  </a:extLst>
                </a:gridCol>
                <a:gridCol w="386912">
                  <a:extLst>
                    <a:ext uri="{9D8B030D-6E8A-4147-A177-3AD203B41FA5}">
                      <a16:colId xmlns:a16="http://schemas.microsoft.com/office/drawing/2014/main" xmlns="" val="2351972427"/>
                    </a:ext>
                  </a:extLst>
                </a:gridCol>
              </a:tblGrid>
              <a:tr h="773390">
                <a:tc gridSpan="2"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بررسی کنترلی</a:t>
                      </a:r>
                      <a:r>
                        <a:rPr lang="fa-IR" sz="12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با</a:t>
                      </a:r>
                      <a:r>
                        <a:rPr lang="fa-IR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2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ابزار دوم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هوش مصنوعی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***این قسمت توسط مرکز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تکمیل می شود</a:t>
                      </a:r>
                      <a:r>
                        <a:rPr lang="fa-IR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بررسی کنترلی</a:t>
                      </a:r>
                      <a:r>
                        <a:rPr lang="fa-IR" sz="12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با</a:t>
                      </a:r>
                      <a:r>
                        <a:rPr lang="fa-IR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2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ابزار اول</a:t>
                      </a:r>
                      <a:endParaRPr lang="en-US" sz="1200" b="1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هوش مصنوعی </a:t>
                      </a:r>
                      <a:endParaRPr lang="fa-IR" sz="1200" b="1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***این قسمت توسط مرکز </a:t>
                      </a: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itchFamily="2" charset="-78"/>
                        </a:rPr>
                        <a:t>تکمیل می شود.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a-IR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پاورپوینت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*این قسمت توسط دانشجو تکمیل می شود. </a:t>
                      </a:r>
                      <a:r>
                        <a:rPr kumimoji="0" lang="fa-I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%</a:t>
                      </a:r>
                      <a:endParaRPr kumimoji="0" 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rowSpan="2"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a-IR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فایل ورد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*این قسمت توسط دانشجو تکمیل می شود.</a:t>
                      </a:r>
                      <a:r>
                        <a:rPr kumimoji="0" lang="fa-I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kumimoji="0" lang="fa-I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%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rowSpan="2"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6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6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قسمت</a:t>
                      </a:r>
                      <a:r>
                        <a:rPr lang="fa-IR" sz="1600" b="1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ها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600" b="1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rowSpan="2"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2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2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2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ردیف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5101052"/>
                  </a:ext>
                </a:extLst>
              </a:tr>
              <a:tr h="364804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kumimoji="0" lang="fa-I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پاورپوینت</a:t>
                      </a:r>
                      <a:endParaRPr lang="en-US" dirty="0"/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فایل ورد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fa-I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پاورپوینت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فایل ورد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5477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2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just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ar-S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چکیده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)</a:t>
                      </a:r>
                      <a:r>
                        <a:rPr kumimoji="0" lang="ar-S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بسته</a:t>
                      </a:r>
                      <a:r>
                        <a:rPr kumimoji="0" lang="ar-S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ar-SA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اجرایی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(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1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5610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just" rtl="1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ar-SA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اهداف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lvl="0" indent="0" algn="just" rtl="1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None/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2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26500226"/>
                  </a:ext>
                </a:extLst>
              </a:tr>
              <a:tr h="391418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just" rtl="1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ar-SA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روش­شناسی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3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71468929"/>
                  </a:ext>
                </a:extLst>
              </a:tr>
              <a:tr h="337467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just" rtl="1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ar-SA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یافته­ها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4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5800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just" rtl="1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ar-SA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شناسایی</a:t>
                      </a:r>
                      <a:r>
                        <a:rPr lang="fa-IR" sz="12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ar-SA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و</a:t>
                      </a:r>
                      <a:r>
                        <a:rPr lang="ar-SA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r-SA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اولویت</a:t>
                      </a:r>
                      <a:r>
                        <a:rPr lang="ar-SA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r-SA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بندی</a:t>
                      </a:r>
                      <a:r>
                        <a:rPr lang="fa-IR" sz="12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ar-SA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ذینفعان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5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62883717"/>
                  </a:ext>
                </a:extLst>
              </a:tr>
              <a:tr h="463733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just" rtl="1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ar-SA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بحث و ارائه راهکارهای سیاستی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6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63733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 algn="just" rtl="1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fa-I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منابع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a-I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7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7467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توسط مرکز بررسی</a:t>
                      </a:r>
                      <a:r>
                        <a:rPr lang="fa-IR" sz="11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می شود.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ادیت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8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460793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4519" y="362117"/>
            <a:ext cx="6333542" cy="838675"/>
          </a:xfrm>
        </p:spPr>
        <p:txBody>
          <a:bodyPr/>
          <a:lstStyle/>
          <a:p>
            <a:r>
              <a:rPr lang="fa-IR" sz="2400" b="1" dirty="0">
                <a:cs typeface="B Nazanin" panose="00000400000000000000" pitchFamily="2" charset="-78"/>
              </a:rPr>
              <a:t>عنوان: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0669" y="1365662"/>
            <a:ext cx="10121771" cy="4825818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664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6379" y="253132"/>
            <a:ext cx="7035044" cy="878774"/>
          </a:xfrm>
        </p:spPr>
        <p:txBody>
          <a:bodyPr>
            <a:normAutofit/>
          </a:bodyPr>
          <a:lstStyle/>
          <a:p>
            <a:r>
              <a:rPr lang="ar-SA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اهداف</a:t>
            </a:r>
            <a:r>
              <a:rPr lang="fa-IR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422" y="1223158"/>
            <a:ext cx="9992001" cy="50419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30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005" y="385650"/>
            <a:ext cx="6926890" cy="714528"/>
          </a:xfrm>
        </p:spPr>
        <p:txBody>
          <a:bodyPr>
            <a:no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ar-SA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روش­شناسی</a:t>
            </a:r>
            <a:r>
              <a:rPr lang="fa-IR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8170" y="1279565"/>
            <a:ext cx="9990725" cy="4897398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3661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739" y="385650"/>
            <a:ext cx="7349241" cy="714528"/>
          </a:xfrm>
        </p:spPr>
        <p:txBody>
          <a:bodyPr>
            <a:no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ar-SA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یافته­ها</a:t>
            </a:r>
            <a:r>
              <a:rPr lang="fa-IR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8170" y="1279565"/>
            <a:ext cx="9990725" cy="4897398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720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739" y="385650"/>
            <a:ext cx="7349241" cy="714528"/>
          </a:xfrm>
        </p:spPr>
        <p:txBody>
          <a:bodyPr>
            <a:no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ar-SA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یافته­ها</a:t>
            </a:r>
            <a:r>
              <a:rPr lang="fa-IR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8170" y="1279565"/>
            <a:ext cx="9990725" cy="4897398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8901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8212" y="415495"/>
            <a:ext cx="8449067" cy="638978"/>
          </a:xfrm>
        </p:spPr>
        <p:txBody>
          <a:bodyPr>
            <a:norm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ar-SA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شناسایی</a:t>
            </a:r>
            <a:r>
              <a:rPr lang="fa-IR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ar-SA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و</a:t>
            </a: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ar-SA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اولویت</a:t>
            </a:r>
            <a:r>
              <a:rPr lang="ar-SA" sz="2400" b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ar-SA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بندی</a:t>
            </a:r>
            <a:r>
              <a:rPr lang="fa-IR" sz="2400" b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ar-SA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ذینفعان</a:t>
            </a:r>
            <a:r>
              <a:rPr lang="fa-IR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: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44" y="1341912"/>
            <a:ext cx="10103469" cy="4835051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3271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0738" y="415495"/>
            <a:ext cx="7546542" cy="638978"/>
          </a:xfrm>
        </p:spPr>
        <p:txBody>
          <a:bodyPr>
            <a:norm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ar-SA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بحث و ارائه راهکارهای سیاستی</a:t>
            </a:r>
            <a:r>
              <a:rPr lang="fa-IR" sz="2400" b="1" dirty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 به همراه شواهد ملی و بین المللی: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44" y="1341912"/>
            <a:ext cx="10103469" cy="4835051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fa-IR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02753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505</Words>
  <Application>Microsoft Office PowerPoint</Application>
  <PresentationFormat>Widescreen</PresentationFormat>
  <Paragraphs>129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B Nazanin</vt:lpstr>
      <vt:lpstr>Calibri</vt:lpstr>
      <vt:lpstr>Calibri Light</vt:lpstr>
      <vt:lpstr>Times New Roman</vt:lpstr>
      <vt:lpstr>Wingdings</vt:lpstr>
      <vt:lpstr>Office Theme</vt:lpstr>
      <vt:lpstr>2_Office Theme</vt:lpstr>
      <vt:lpstr>3_Office Theme</vt:lpstr>
      <vt:lpstr>PowerPoint Presentation</vt:lpstr>
      <vt:lpstr>PowerPoint Presentation</vt:lpstr>
      <vt:lpstr>عنوان:</vt:lpstr>
      <vt:lpstr>اهداف:</vt:lpstr>
      <vt:lpstr>روش­شناسی:</vt:lpstr>
      <vt:lpstr>یافته­ها:</vt:lpstr>
      <vt:lpstr>یافته­ها:</vt:lpstr>
      <vt:lpstr>شناسایی و اولویت بندی ذینفعان:</vt:lpstr>
      <vt:lpstr>بحث و ارائه راهکارهای سیاستی به همراه شواهد ملی و بین المللی:</vt:lpstr>
      <vt:lpstr>بحث و ارائه راهکارهای سیاستی به همراه شواهد ملی و بین المللی:</vt:lpstr>
      <vt:lpstr>برنامه کلی در سطح ماکرو یا مزو و یا میکرو و یا جمع آن ها بسته به حیطه عملیاتی:</vt:lpstr>
      <vt:lpstr>نتیجه گیری و پیشنهادها:</vt:lpstr>
      <vt:lpstr>تعارض منافع:</vt:lpstr>
      <vt:lpstr>تقدیر و تشکر:</vt:lpstr>
      <vt:lpstr>منابع و مآخذ: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Medical</dc:creator>
  <cp:lastModifiedBy>فاطمه جعفری</cp:lastModifiedBy>
  <cp:revision>67</cp:revision>
  <dcterms:created xsi:type="dcterms:W3CDTF">2020-07-08T08:24:48Z</dcterms:created>
  <dcterms:modified xsi:type="dcterms:W3CDTF">2026-05-18T06:27:48Z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97FD3DD7-30F3-4B21-A00C-9F418DA1D7D3</vt:lpwstr>
  </property>
  <property fmtid="{D5CDD505-2E9C-101B-9397-08002B2CF9AE}" pid="3" name="ArticulatePath">
    <vt:lpwstr>نمونه پاورپوینت برای دفاع از عنوان پایان نامه</vt:lpwstr>
  </property>
</Properties>
</file>